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6" r:id="rId19"/>
    <p:sldId id="279" r:id="rId20"/>
    <p:sldId id="278" r:id="rId21"/>
    <p:sldId id="275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A2606A-E747-429D-B55B-32FE651B17FD}">
          <p14:sldIdLst>
            <p14:sldId id="256"/>
            <p14:sldId id="257"/>
            <p14:sldId id="258"/>
            <p14:sldId id="262"/>
            <p14:sldId id="259"/>
            <p14:sldId id="260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6"/>
            <p14:sldId id="279"/>
            <p14:sldId id="278"/>
            <p14:sldId id="275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AD3C-F648-4CAC-9591-0A215BDC0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72C6-6C88-4D98-A3B1-F84825F6C54F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8E86-83B2-4372-AEAC-56AF89809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«ТОПОГРАФИЯ И ОРИЕНТИРОВАНИЕ</a:t>
            </a:r>
            <a:b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 В ТУРИСТСКОМ  ПУТЕШЕСТВИИ»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445224"/>
            <a:ext cx="3816424" cy="648072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Подготовила: Белоусова Ольга Владимировна,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педагог дополнительного образования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МБУДО ЦДЮТУР</a:t>
            </a:r>
          </a:p>
        </p:txBody>
      </p:sp>
      <p:pic>
        <p:nvPicPr>
          <p:cNvPr id="4" name="Рисунок 3" descr="95e8a7cc702c52747e078cb414b67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571" y="1615820"/>
            <a:ext cx="5142709" cy="3625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6309320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г.Армавир, 2020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Способы определения расстояния на карте: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80720" cy="48605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88640"/>
            <a:ext cx="8243887" cy="194421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Чтение карты – это процесс получения при помощи имеющегося  под рукой картографического материала информации о реальных объектах на местности.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4" y="2017725"/>
            <a:ext cx="4085299" cy="30674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5" y="5229200"/>
            <a:ext cx="7560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+mj-lt"/>
              </a:rPr>
              <a:t>Изучение местности по карте (чтение карты) включает определение  общего её характера, количественных и качественных характеристик отдельных элементов (местных предметов и форм рельефа).</a:t>
            </a:r>
          </a:p>
        </p:txBody>
      </p:sp>
    </p:spTree>
    <p:extLst>
      <p:ext uri="{BB962C8B-B14F-4D97-AF65-F5344CB8AC3E}">
        <p14:creationId xmlns:p14="http://schemas.microsoft.com/office/powerpoint/2010/main" val="17787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88640"/>
            <a:ext cx="8243887" cy="194421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Условные знаки –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это графические обозначения, показывающие положение какого-либо объекта на местности и передающие его качественную и количественную характеристику. В РФ и странах СНГ используются 465 условных знаков (в США – 243, во Франции – 231.)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2" y="2179100"/>
            <a:ext cx="2597817" cy="357301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132856"/>
            <a:ext cx="2370735" cy="3588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340" y="599935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Топографическая карта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44031" y="59720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Спортивная  карта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Условные знаки</a:t>
            </a:r>
            <a:endParaRPr lang="ru-RU" sz="4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393943" y="853873"/>
            <a:ext cx="360040" cy="48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54626" y="865952"/>
            <a:ext cx="360040" cy="474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377467" y="920011"/>
            <a:ext cx="360040" cy="420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416316" y="853873"/>
            <a:ext cx="360040" cy="48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1230" y="1374815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Линейные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9809" y="1376051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Фигурные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2657" y="1377287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Площадные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053" y="14038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Пояснительные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35083" y="1766838"/>
            <a:ext cx="4482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+mj-lt"/>
              </a:rPr>
              <a:t>Условные знаки</a:t>
            </a:r>
            <a:endParaRPr lang="ru-RU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06696" y="4599904"/>
            <a:ext cx="360040" cy="48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507730">
            <a:off x="4341452" y="5695608"/>
            <a:ext cx="360040" cy="48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18260" y="4500290"/>
            <a:ext cx="360040" cy="510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55676" y="5237383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Масштабные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0374" y="5237382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Внемасштабные</a:t>
            </a:r>
          </a:p>
        </p:txBody>
      </p:sp>
      <p:sp>
        <p:nvSpPr>
          <p:cNvPr id="20" name="Стрелка вниз 19"/>
          <p:cNvSpPr/>
          <p:nvPr/>
        </p:nvSpPr>
        <p:spPr>
          <a:xfrm rot="18995018">
            <a:off x="6970763" y="5684560"/>
            <a:ext cx="360040" cy="560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96889" y="6237312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Линейные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2205" y="6237312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Точечные (фигурные)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7230" y="3867129"/>
            <a:ext cx="4180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j-lt"/>
              </a:rPr>
              <a:t>Условные знаки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188490" y="2513563"/>
            <a:ext cx="360040" cy="48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847236" y="2448316"/>
            <a:ext cx="360040" cy="101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173433" y="2484001"/>
            <a:ext cx="360040" cy="48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596336" y="2474775"/>
            <a:ext cx="360040" cy="992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03291" y="3163745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Рельеф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699" y="308858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Растительность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04567" y="3548224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Гидрография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10052" y="3467019"/>
            <a:ext cx="213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Искусственные </a:t>
            </a:r>
          </a:p>
          <a:p>
            <a:pPr algn="ctr"/>
            <a:r>
              <a:rPr lang="ru-RU" sz="2000" b="1" dirty="0">
                <a:latin typeface="+mj-lt"/>
              </a:rPr>
              <a:t>сооружения</a:t>
            </a:r>
          </a:p>
        </p:txBody>
      </p:sp>
    </p:spTree>
    <p:extLst>
      <p:ext uri="{BB962C8B-B14F-4D97-AF65-F5344CB8AC3E}">
        <p14:creationId xmlns:p14="http://schemas.microsoft.com/office/powerpoint/2010/main" val="1187289705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60648"/>
            <a:ext cx="8243887" cy="147385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Абсолютной высотой точки местности называют её высоту в метрах над уровнем моря. За начало счёта высот на картах принят уровень Балтийского моря (нуль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Кронштадского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 водомерного поста).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22869"/>
            <a:ext cx="6336703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9478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43887" cy="115212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У каждой формы рельефа есть три части (элемента): вершина или плато, подошва, склон (у положительных форм); дно, край или бровка, склон (у отрицательных)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3630"/>
            <a:ext cx="5976664" cy="48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432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3312368" cy="244827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Изображение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рельефа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с помощью горизонталей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35" y="260648"/>
            <a:ext cx="3638550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59648"/>
            <a:ext cx="2736304" cy="3127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3460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0485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230216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298"/>
            <a:ext cx="4464495" cy="64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2780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3845366" cy="165618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Ориентирование </a:t>
            </a:r>
            <a:b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на местности</a:t>
            </a:r>
            <a:b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762500" cy="356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7" y="2077223"/>
            <a:ext cx="3889237" cy="2916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35" y="404664"/>
            <a:ext cx="3446950" cy="25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1862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91069"/>
            <a:ext cx="8178800" cy="1365723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Ориентирование – это  процесс определения своего местоположения относительно различных объектов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5" y="1772816"/>
            <a:ext cx="3767551" cy="250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1928438"/>
            <a:ext cx="4896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Основные задачи ориентирования: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Определение сторон света (горизонта)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Определение точки стояния.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36510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+mj-lt"/>
              </a:rPr>
              <a:t>Ориентирование на местности раскладывается на три умения: </a:t>
            </a:r>
          </a:p>
          <a:p>
            <a:pPr marL="457200" indent="-457200">
              <a:buAutoNum type="arabicPeriod"/>
            </a:pPr>
            <a:r>
              <a:rPr lang="ru-RU" sz="2000" i="1" dirty="0">
                <a:latin typeface="+mj-lt"/>
              </a:rPr>
              <a:t>Умение определить на карте точку своего </a:t>
            </a:r>
          </a:p>
          <a:p>
            <a:r>
              <a:rPr lang="ru-RU" sz="2000" i="1" dirty="0">
                <a:latin typeface="+mj-lt"/>
              </a:rPr>
              <a:t> местонахождения в каждый момент движения;</a:t>
            </a:r>
          </a:p>
          <a:p>
            <a:r>
              <a:rPr lang="ru-RU" sz="2000" i="1" dirty="0">
                <a:latin typeface="+mj-lt"/>
              </a:rPr>
              <a:t>2. Умение правильно спланировать путь дальнейшего </a:t>
            </a:r>
          </a:p>
          <a:p>
            <a:r>
              <a:rPr lang="ru-RU" sz="2000" i="1" dirty="0">
                <a:latin typeface="+mj-lt"/>
              </a:rPr>
              <a:t>движения к цели;</a:t>
            </a:r>
          </a:p>
          <a:p>
            <a:r>
              <a:rPr lang="ru-RU" sz="2000" i="1" dirty="0">
                <a:latin typeface="+mj-lt"/>
              </a:rPr>
              <a:t>3. Умение выдержать намеченный путь.</a:t>
            </a:r>
          </a:p>
          <a:p>
            <a:endParaRPr lang="ru-R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297908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86409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Топография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(от греч.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topos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место и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grapho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пишу)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920880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- </a:t>
            </a:r>
            <a:r>
              <a:rPr lang="ru-RU" sz="2400" i="1" dirty="0">
                <a:solidFill>
                  <a:schemeClr val="tx1"/>
                </a:solidFill>
                <a:latin typeface="+mj-lt"/>
              </a:rPr>
              <a:t>научно-техническая дисциплина, занимающаяся географическим и геометрическим изучением местности путём создания топографических карт на основе топографических съемок местности (наземных, с воздуха, из космоса).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+mj-lt"/>
              </a:rPr>
              <a:t>        По другим представлениям, топография - самостоятельный раздел картографии, охватывающий проблемы детального общегеографического картографирования территории, по другим – раздел геодезии, посвященный проблемам измерений на земной поверхности и по аэрофотоснимкам для определения положения, формы и размеров снимаемых природных и социально-экономических объектов.</a:t>
            </a:r>
          </a:p>
          <a:p>
            <a:pPr algn="just"/>
            <a:endParaRPr lang="ru-RU" sz="24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7736"/>
            <a:ext cx="4286448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86448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87736"/>
            <a:ext cx="4129752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247554"/>
            <a:ext cx="4224470" cy="35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0321"/>
      </p:ext>
    </p:extLst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23654"/>
            <a:ext cx="4824536" cy="2529281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Компас – это угломерный прибор, который служит для измерения магнитных азимутов </a:t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на местности.</a:t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816424" cy="3344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1" y="3573015"/>
            <a:ext cx="3790931" cy="2843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52970"/>
            <a:ext cx="460851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9192"/>
      </p:ext>
    </p:extLst>
  </p:cSld>
  <p:clrMapOvr>
    <a:masterClrMapping/>
  </p:clrMapOvr>
  <p:transition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9" y="239105"/>
            <a:ext cx="8477663" cy="63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1342"/>
      </p:ext>
    </p:extLst>
  </p:cSld>
  <p:clrMapOvr>
    <a:masterClrMapping/>
  </p:clrMapOvr>
  <p:transition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5047919" cy="37859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67403" cy="28255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246" y="4941168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3749655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Карта – означает «чертёж»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424936" cy="309634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chemeClr val="tx1"/>
                </a:solidFill>
              </a:rPr>
              <a:t>Топографические карты – </a:t>
            </a:r>
            <a:r>
              <a:rPr lang="ru-RU" sz="2400" i="1" dirty="0">
                <a:solidFill>
                  <a:schemeClr val="tx1"/>
                </a:solidFill>
              </a:rPr>
              <a:t>крупномасштабные подробные, единые по содержанию, оформлению и математической основе общегеографические карты, на которых изображаются природные и социально-экономические объекты местности с присущими им качественными и количественными  характеристиками  и особенностями размещения.</a:t>
            </a:r>
          </a:p>
        </p:txBody>
      </p:sp>
      <p:pic>
        <p:nvPicPr>
          <p:cNvPr id="4" name="Рисунок 3" descr="32401_html_m5c6757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3366920" cy="23042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112474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+mj-lt"/>
              </a:rPr>
              <a:t>Топографические карты </a:t>
            </a:r>
          </a:p>
          <a:p>
            <a:pPr algn="ctr"/>
            <a:r>
              <a:rPr lang="ru-RU" sz="2400" i="1" dirty="0">
                <a:latin typeface="+mj-lt"/>
              </a:rPr>
              <a:t>предназначены для многоцелевого хозяйственного, научного и военного применения.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51" y="2348878"/>
            <a:ext cx="2191905" cy="312137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По содержанию карты бывают: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63688" y="908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88224" y="8367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038" y="1887128"/>
            <a:ext cx="3343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Общегеографические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2642" y="1887128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Специальные</a:t>
            </a:r>
            <a:endParaRPr lang="ru-RU" sz="2000" dirty="0"/>
          </a:p>
        </p:txBody>
      </p:sp>
      <p:pic>
        <p:nvPicPr>
          <p:cNvPr id="8" name="Рисунок 7" descr="48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79"/>
            <a:ext cx="2304256" cy="27516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23285034-Seamless-Abstract-topographical-map-Seamless-pattern-can-be-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221088"/>
            <a:ext cx="2304256" cy="23042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 descr="3204d4daa725b4c979c1e208c27f3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8806" y="3789040"/>
            <a:ext cx="2063673" cy="285230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Общегеографические карты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267744" y="1052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16216" y="1052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0486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Топографическая карта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20486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Обзорная карта </a:t>
            </a:r>
            <a:endParaRPr lang="ru-RU" sz="2000" dirty="0"/>
          </a:p>
        </p:txBody>
      </p:sp>
      <p:pic>
        <p:nvPicPr>
          <p:cNvPr id="11" name="Рисунок 10" descr="81199_html_m24ede0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80" y="2971794"/>
            <a:ext cx="4122923" cy="30643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39" y="2955786"/>
            <a:ext cx="3983385" cy="308034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Разновидности  карт:</a:t>
            </a:r>
            <a:endParaRPr lang="ru-RU" dirty="0"/>
          </a:p>
        </p:txBody>
      </p:sp>
      <p:pic>
        <p:nvPicPr>
          <p:cNvPr id="4" name="Рисунок 3" descr="план местн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908720"/>
            <a:ext cx="2624673" cy="19842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 План</a:t>
            </a:r>
          </a:p>
        </p:txBody>
      </p:sp>
      <p:pic>
        <p:nvPicPr>
          <p:cNvPr id="6" name="Рисунок 5" descr="1_534b80c610e2b534b80c610e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354389" cy="19888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491880" y="2924945"/>
            <a:ext cx="1992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2. Схема</a:t>
            </a:r>
          </a:p>
        </p:txBody>
      </p:sp>
      <p:pic>
        <p:nvPicPr>
          <p:cNvPr id="10" name="Рисунок 9" descr="mzim0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1872207" cy="26492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32240" y="357301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3. </a:t>
            </a:r>
            <a:r>
              <a:rPr lang="ru-RU" sz="2000" dirty="0" err="1"/>
              <a:t>Крок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021288"/>
            <a:ext cx="2648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4. Топографическая </a:t>
            </a:r>
          </a:p>
          <a:p>
            <a:pPr algn="ctr"/>
            <a:r>
              <a:rPr lang="ru-RU" sz="2000" dirty="0"/>
              <a:t>карта</a:t>
            </a:r>
          </a:p>
        </p:txBody>
      </p:sp>
      <p:pic>
        <p:nvPicPr>
          <p:cNvPr id="14" name="Рисунок 13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77072"/>
            <a:ext cx="2160240" cy="21602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940152" y="630932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6. Снимок со спутника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8300" y="6165304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5. </a:t>
            </a:r>
            <a:r>
              <a:rPr lang="ru-RU" sz="2000" dirty="0" err="1"/>
              <a:t>Хребтовка</a:t>
            </a:r>
            <a:endParaRPr lang="ru-RU" sz="2000" dirty="0"/>
          </a:p>
        </p:txBody>
      </p:sp>
      <p:pic>
        <p:nvPicPr>
          <p:cNvPr id="18" name="Рисунок 17" descr="mga_topo кар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73071"/>
            <a:ext cx="2685927" cy="224981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64" y="3773070"/>
            <a:ext cx="3092457" cy="224821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36712"/>
            <a:ext cx="8243887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Отношение длины отрезка на карте к длине соответствующего отрезка на местности называют масштабом карты.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204864"/>
            <a:ext cx="8002588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/>
              <a:t>М 1: 100000 </a:t>
            </a:r>
          </a:p>
          <a:p>
            <a:pPr eaLnBrk="1" hangingPunct="1">
              <a:buFontTx/>
              <a:buNone/>
            </a:pPr>
            <a:endParaRPr lang="ru-RU" sz="2800" dirty="0"/>
          </a:p>
          <a:p>
            <a:pPr eaLnBrk="1" hangingPunct="1">
              <a:buFontTx/>
              <a:buNone/>
            </a:pPr>
            <a:endParaRPr lang="ru-RU" sz="2800" dirty="0"/>
          </a:p>
          <a:p>
            <a:pPr eaLnBrk="1" hangingPunct="1">
              <a:buFontTx/>
              <a:buNone/>
            </a:pPr>
            <a:r>
              <a:rPr lang="ru-RU" sz="2800" dirty="0"/>
              <a:t>   Говорят, что карта сделана в масштабе одна стотысячная. Это означает, что 1 см на карте соответствует 100000 см =   </a:t>
            </a:r>
          </a:p>
          <a:p>
            <a:pPr eaLnBrk="1" hangingPunct="1">
              <a:buFontTx/>
              <a:buNone/>
            </a:pPr>
            <a:r>
              <a:rPr lang="ru-RU" sz="2800" dirty="0"/>
              <a:t>   = 1000 м = 1 км на местности.       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779912" y="2060848"/>
          <a:ext cx="1600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Формула" r:id="rId3" imgW="507780" imgH="393529" progId="Equation.3">
                  <p:embed/>
                </p:oleObj>
              </mc:Choice>
              <mc:Fallback>
                <p:oleObj name="Формула" r:id="rId3" imgW="50778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060848"/>
                        <a:ext cx="16002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188641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Масштаб карты </a:t>
            </a:r>
            <a:endParaRPr lang="ru-RU" sz="40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60648"/>
            <a:ext cx="8243887" cy="6480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Способы указания масштаба: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Масшт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3" cy="144016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/>
              <a:t>По масштабу карты делятся на: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i="1" dirty="0"/>
              <a:t>- крупномасштабные: до 1: 200000 (в 1 см – до 2 км)</a:t>
            </a:r>
            <a:br>
              <a:rPr lang="ru-RU" sz="2000" i="1" dirty="0"/>
            </a:br>
            <a:r>
              <a:rPr lang="ru-RU" sz="2000" i="1" dirty="0"/>
              <a:t> - среднемасштабные: 1:200000 – 1: 1000000 (1 см – от 2 км – до 10 км)</a:t>
            </a:r>
            <a:br>
              <a:rPr lang="ru-RU" sz="2000" i="1" dirty="0"/>
            </a:br>
            <a:r>
              <a:rPr lang="ru-RU" sz="2000" i="1" dirty="0"/>
              <a:t> - мелкомасштабные: мельче 1: 1000000 (1 см – свыше 10 км)</a:t>
            </a:r>
            <a:br>
              <a:rPr lang="ru-RU" sz="2000" i="1" dirty="0"/>
            </a:b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9553" y="2348881"/>
          <a:ext cx="8136902" cy="4176466"/>
        </p:xfrm>
        <a:graphic>
          <a:graphicData uri="http://schemas.openxmlformats.org/drawingml/2006/table">
            <a:tbl>
              <a:tblPr/>
              <a:tblGrid>
                <a:gridCol w="149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Численный масштаб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карты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см карты соответствует</a:t>
                      </a:r>
                      <a:b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местности расстоянию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см2 карты соответствует</a:t>
                      </a:r>
                      <a:b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местности площади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1:5 000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Пятитысячная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 гектар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1:10 000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Десятитысячная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гектар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1:25 000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Двадцатипятитысячная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6,25 гектар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1:50 000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Пятидесятитысячная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гектар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1:100 000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Стотысячная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км2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1:200 000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Двухсоттысячная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км2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1:500 000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Пятисоттысячная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км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км2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1:1 000 000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Миллионная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92D0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км2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1865149"/>
            <a:ext cx="77768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Масштабный  ряд  топографических  карт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40024" y="45974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692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Тема Office</vt:lpstr>
      <vt:lpstr>Формула</vt:lpstr>
      <vt:lpstr>«ТОПОГРАФИЯ И ОРИЕНТИРОВАНИЕ  В ТУРИСТСКОМ  ПУТЕШЕСТВИИ»</vt:lpstr>
      <vt:lpstr>Топография (от греч.topos – место и grapho – пишу)</vt:lpstr>
      <vt:lpstr>Карта – означает «чертёж»</vt:lpstr>
      <vt:lpstr>По содержанию карты бывают:</vt:lpstr>
      <vt:lpstr>Общегеографические карты</vt:lpstr>
      <vt:lpstr>Разновидности  карт:</vt:lpstr>
      <vt:lpstr>  Отношение длины отрезка на карте к длине соответствующего отрезка на местности называют масштабом карты.</vt:lpstr>
      <vt:lpstr>Способы указания масштаба:</vt:lpstr>
      <vt:lpstr>По масштабу карты делятся на:  - крупномасштабные: до 1: 200000 (в 1 см – до 2 км)  - среднемасштабные: 1:200000 – 1: 1000000 (1 см – от 2 км – до 10 км)  - мелкомасштабные: мельче 1: 1000000 (1 см – свыше 10 км) </vt:lpstr>
      <vt:lpstr>Способы определения расстояния на карте:</vt:lpstr>
      <vt:lpstr>Чтение карты – это процесс получения при помощи имеющегося  под рукой картографического материала информации о реальных объектах на местности.</vt:lpstr>
      <vt:lpstr>Условные знаки – это графические обозначения, показывающие положение какого-либо объекта на местности и передающие его качественную и количественную характеристику. В РФ и странах СНГ используются 465 условных знаков (в США – 243, во Франции – 231.)</vt:lpstr>
      <vt:lpstr>Условные знаки</vt:lpstr>
      <vt:lpstr>Абсолютной высотой точки местности называют её высоту в метрах над уровнем моря. За начало счёта высот на картах принят уровень Балтийского моря (нуль Кронштадского водомерного поста). </vt:lpstr>
      <vt:lpstr>У каждой формы рельефа есть три части (элемента): вершина или плато, подошва, склон (у положительных форм); дно, край или бровка, склон (у отрицательных) </vt:lpstr>
      <vt:lpstr>Изображение рельефа с помощью горизонталей</vt:lpstr>
      <vt:lpstr>Презентация PowerPoint</vt:lpstr>
      <vt:lpstr>Ориентирование  на местности </vt:lpstr>
      <vt:lpstr>Ориентирование – это  процесс определения своего местоположения относительно различных объектов</vt:lpstr>
      <vt:lpstr>Презентация PowerPoint</vt:lpstr>
      <vt:lpstr>Компас – это угломерный прибор, который служит для измерения магнитных азимутов  на местности. 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Методкабинет</cp:lastModifiedBy>
  <cp:revision>71</cp:revision>
  <dcterms:created xsi:type="dcterms:W3CDTF">2017-02-13T08:33:41Z</dcterms:created>
  <dcterms:modified xsi:type="dcterms:W3CDTF">2020-05-24T20:34:19Z</dcterms:modified>
</cp:coreProperties>
</file>